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8288000" cy="10287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source deck: 計畫宣傳一頁PPT 16-9.pptx (program description, official logos, QR code).</a:t>
            </a:r>
          </a:p>
          <a:p>
            <a:r>
              <a:t>- User-provided application deadline copy in this conversation.</a:t>
            </a:r>
          </a:p>
          <a:p>
            <a:r>
              <a:t>- Background illustration generated specifically for this poster.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圖片 30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圓角矩形 1">
            <a:extLst>
              <a:ext uri="{FF2B5EF4-FFF2-40B4-BE49-F238E27FC236}">
                <a16:creationId xmlns:a16="http://schemas.microsoft.com/office/drawing/2014/main" id="{3A8E0D2F-5745-49CB-A568-876EFF10B4CC}"/>
              </a:ext>
            </a:extLst>
          </p:cNvPr>
          <p:cNvSpPr>
            <a:spLocks noGrp="1"/>
          </p:cNvSpPr>
          <p:nvPr/>
        </p:nvSpPr>
        <p:spPr>
          <a:xfrm>
            <a:off x="742950" y="514350"/>
            <a:ext cx="3143250" cy="590550"/>
          </a:xfrm>
          <a:prstGeom prst="roundRect">
            <a:avLst>
              <a:gd name="adj" fmla="val 50000"/>
            </a:avLst>
          </a:prstGeom>
          <a:solidFill>
            <a:srgbClr val="F5E6D3"/>
          </a:solidFill>
          <a:ln w="0">
            <a:noFill/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D67FC54-A088-4F3C-BE0E-0FBBFE525BBF}"/>
              </a:ext>
            </a:extLst>
          </p:cNvPr>
          <p:cNvSpPr>
            <a:spLocks noGrp="1"/>
          </p:cNvSpPr>
          <p:nvPr/>
        </p:nvSpPr>
        <p:spPr>
          <a:xfrm>
            <a:off x="1000125" y="581025"/>
            <a:ext cx="26479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6B0F18"/>
                </a:solidFill>
              </a:defRPr>
            </a:pPr>
            <a:r>
              <a:rPr sz="1800" b="1">
                <a:solidFill>
                  <a:srgbClr val="6B0F18"/>
                </a:solidFill>
              </a:rPr>
              <a:t>STSS 2027–2028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5F91957-45AF-49AD-A1CC-6CC9337AC6DB}"/>
              </a:ext>
            </a:extLst>
          </p:cNvPr>
          <p:cNvSpPr>
            <a:spLocks noGrp="1"/>
          </p:cNvSpPr>
          <p:nvPr/>
        </p:nvSpPr>
        <p:spPr>
          <a:xfrm>
            <a:off x="742950" y="125730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EBCDB3"/>
                </a:solidFill>
              </a:defRPr>
            </a:pPr>
            <a:r>
              <a:rPr sz="1875" b="0">
                <a:solidFill>
                  <a:srgbClr val="EBCDB3"/>
                </a:solidFill>
              </a:rPr>
              <a:t>臺灣－史丹佛人文社會科學領域人才培育計畫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9ED7205-77CE-473D-A7FB-E99EAC4E35B2}"/>
              </a:ext>
            </a:extLst>
          </p:cNvPr>
          <p:cNvSpPr>
            <a:spLocks noGrp="1"/>
          </p:cNvSpPr>
          <p:nvPr/>
        </p:nvSpPr>
        <p:spPr>
          <a:xfrm>
            <a:off x="742950" y="2038350"/>
            <a:ext cx="9525000" cy="1828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950" b="1">
                <a:solidFill>
                  <a:srgbClr val="FFF8EF"/>
                </a:solidFill>
              </a:defRPr>
            </a:pPr>
            <a:r>
              <a:rPr sz="4950" b="1">
                <a:solidFill>
                  <a:srgbClr val="FFF8EF"/>
                </a:solidFill>
              </a:rPr>
              <a:t>走進史丹佛，</a:t>
            </a:r>
          </a:p>
          <a:p>
            <a:pPr algn="l">
              <a:defRPr sz="4950" b="1">
                <a:solidFill>
                  <a:srgbClr val="FFF8EF"/>
                </a:solidFill>
              </a:defRPr>
            </a:pPr>
            <a:r>
              <a:rPr sz="4950" b="1">
                <a:solidFill>
                  <a:srgbClr val="FFF8EF"/>
                </a:solidFill>
              </a:rPr>
              <a:t>讓研究與世界交會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C3D7A28-A24D-4F62-8595-857C43A2725F}"/>
              </a:ext>
            </a:extLst>
          </p:cNvPr>
          <p:cNvSpPr>
            <a:spLocks noGrp="1"/>
          </p:cNvSpPr>
          <p:nvPr/>
        </p:nvSpPr>
        <p:spPr>
          <a:xfrm>
            <a:off x="781050" y="4067175"/>
            <a:ext cx="857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F3B79C"/>
                </a:solidFill>
              </a:defRPr>
            </a:pPr>
            <a:r>
              <a:rPr sz="2100" b="1">
                <a:solidFill>
                  <a:srgbClr val="F3B79C"/>
                </a:solidFill>
              </a:rPr>
              <a:t>2027–2028 人才甄選｜線上申請開放中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911D6DB-FF00-407B-BC6A-5107B345C2F3}"/>
              </a:ext>
            </a:extLst>
          </p:cNvPr>
          <p:cNvSpPr>
            <a:spLocks noGrp="1"/>
          </p:cNvSpPr>
          <p:nvPr/>
        </p:nvSpPr>
        <p:spPr>
          <a:xfrm>
            <a:off x="781050" y="4686300"/>
            <a:ext cx="9239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0">
                <a:solidFill>
                  <a:srgbClr val="F7EDE4"/>
                </a:solidFill>
              </a:defRPr>
            </a:pPr>
            <a:r>
              <a:rPr sz="1800" b="0">
                <a:solidFill>
                  <a:srgbClr val="F7EDE4"/>
                </a:solidFill>
              </a:rPr>
              <a:t>與美國史丹佛大學行為科學高等研究中心（CASBS）合作，</a:t>
            </a:r>
          </a:p>
          <a:p>
            <a:pPr algn="l">
              <a:defRPr sz="1800" b="0">
                <a:solidFill>
                  <a:srgbClr val="F7EDE4"/>
                </a:solidFill>
              </a:defRPr>
            </a:pPr>
            <a:r>
              <a:rPr sz="1800" b="0">
                <a:solidFill>
                  <a:srgbClr val="F7EDE4"/>
                </a:solidFill>
              </a:rPr>
              <a:t>每年甄選 1 位人文社會科學領域人才，赴美進行 9 個月學術研究交流。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69BB498-65B8-4AC1-B825-992631738CFC}"/>
              </a:ext>
            </a:extLst>
          </p:cNvPr>
          <p:cNvSpPr>
            <a:spLocks noGrp="1"/>
          </p:cNvSpPr>
          <p:nvPr/>
        </p:nvSpPr>
        <p:spPr>
          <a:xfrm>
            <a:off x="781050" y="5962650"/>
            <a:ext cx="457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F5A184"/>
                </a:solidFill>
              </a:defRPr>
            </a:pPr>
            <a:r>
              <a:rPr sz="1650" b="1">
                <a:solidFill>
                  <a:srgbClr val="F5A184"/>
                </a:solidFill>
              </a:rPr>
              <a:t>01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1A00EA8-B737-490C-884C-94446F9277AE}"/>
              </a:ext>
            </a:extLst>
          </p:cNvPr>
          <p:cNvSpPr>
            <a:spLocks noGrp="1"/>
          </p:cNvSpPr>
          <p:nvPr/>
        </p:nvSpPr>
        <p:spPr>
          <a:xfrm>
            <a:off x="1295400" y="5962650"/>
            <a:ext cx="23431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8EF"/>
                </a:solidFill>
              </a:defRPr>
            </a:pPr>
            <a:r>
              <a:rPr sz="1500" b="1">
                <a:solidFill>
                  <a:srgbClr val="FFF8EF"/>
                </a:solidFill>
              </a:rPr>
              <a:t>閱讀報名簡章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B56B31D-3F07-4662-AE1B-C885CD2E17E6}"/>
              </a:ext>
            </a:extLst>
          </p:cNvPr>
          <p:cNvSpPr>
            <a:spLocks noGrp="1"/>
          </p:cNvSpPr>
          <p:nvPr/>
        </p:nvSpPr>
        <p:spPr>
          <a:xfrm>
            <a:off x="3829050" y="5962650"/>
            <a:ext cx="457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F5A184"/>
                </a:solidFill>
              </a:defRPr>
            </a:pPr>
            <a:r>
              <a:rPr sz="1650" b="1">
                <a:solidFill>
                  <a:srgbClr val="F5A184"/>
                </a:solidFill>
              </a:rPr>
              <a:t>02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1ED42E9-9F13-4B47-9800-12623E692A53}"/>
              </a:ext>
            </a:extLst>
          </p:cNvPr>
          <p:cNvSpPr>
            <a:spLocks noGrp="1"/>
          </p:cNvSpPr>
          <p:nvPr/>
        </p:nvSpPr>
        <p:spPr>
          <a:xfrm>
            <a:off x="4343400" y="5962650"/>
            <a:ext cx="23431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8EF"/>
                </a:solidFill>
              </a:defRPr>
            </a:pPr>
            <a:r>
              <a:rPr sz="1500" b="1">
                <a:solidFill>
                  <a:srgbClr val="FFF8EF"/>
                </a:solidFill>
              </a:rPr>
              <a:t>線上填寫並上傳資料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FB70429-8303-4221-A8E5-C13EB59DB6F6}"/>
              </a:ext>
            </a:extLst>
          </p:cNvPr>
          <p:cNvSpPr>
            <a:spLocks noGrp="1"/>
          </p:cNvSpPr>
          <p:nvPr/>
        </p:nvSpPr>
        <p:spPr>
          <a:xfrm>
            <a:off x="6877050" y="5962650"/>
            <a:ext cx="457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F5A184"/>
                </a:solidFill>
              </a:defRPr>
            </a:pPr>
            <a:r>
              <a:rPr sz="1650" b="1">
                <a:solidFill>
                  <a:srgbClr val="F5A184"/>
                </a:solidFill>
              </a:rPr>
              <a:t>03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37D80B5-0C07-482D-A0B9-EFC1B1AAE9E6}"/>
              </a:ext>
            </a:extLst>
          </p:cNvPr>
          <p:cNvSpPr>
            <a:spLocks noGrp="1"/>
          </p:cNvSpPr>
          <p:nvPr/>
        </p:nvSpPr>
        <p:spPr>
          <a:xfrm>
            <a:off x="7391400" y="5962650"/>
            <a:ext cx="23431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8EF"/>
                </a:solidFill>
              </a:defRPr>
            </a:pPr>
            <a:r>
              <a:rPr sz="1500" b="1">
                <a:solidFill>
                  <a:srgbClr val="FFF8EF"/>
                </a:solidFill>
              </a:rPr>
              <a:t>截止前完成送出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70900A8-743D-4467-B837-C0D11DD430D7}"/>
              </a:ext>
            </a:extLst>
          </p:cNvPr>
          <p:cNvSpPr>
            <a:spLocks noGrp="1"/>
          </p:cNvSpPr>
          <p:nvPr/>
        </p:nvSpPr>
        <p:spPr>
          <a:xfrm>
            <a:off x="781050" y="6610350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D9BFAE"/>
                </a:solidFill>
              </a:defRPr>
            </a:pPr>
            <a:r>
              <a:rPr sz="1500" b="0">
                <a:solidFill>
                  <a:srgbClr val="D9BFAE"/>
                </a:solidFill>
              </a:rPr>
              <a:t>申請資格及方式請見報名簡章</a:t>
            </a:r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34590ECA-EEE0-4321-9A17-F00BF58FFE39}"/>
              </a:ext>
            </a:extLst>
          </p:cNvPr>
          <p:cNvSpPr>
            <a:spLocks noGrp="1"/>
          </p:cNvSpPr>
          <p:nvPr/>
        </p:nvSpPr>
        <p:spPr>
          <a:xfrm>
            <a:off x="11163300" y="1257300"/>
            <a:ext cx="6191250" cy="7429500"/>
          </a:xfrm>
          <a:prstGeom prst="roundRect">
            <a:avLst>
              <a:gd name="adj" fmla="val 5231"/>
            </a:avLst>
          </a:prstGeom>
          <a:solidFill>
            <a:srgbClr val="FFF8EF"/>
          </a:solidFill>
          <a:ln w="0">
            <a:noFill/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C590812-BF1C-47ED-A816-DEA42784B4BB}"/>
              </a:ext>
            </a:extLst>
          </p:cNvPr>
          <p:cNvSpPr>
            <a:spLocks noGrp="1"/>
          </p:cNvSpPr>
          <p:nvPr/>
        </p:nvSpPr>
        <p:spPr>
          <a:xfrm>
            <a:off x="11715750" y="1771650"/>
            <a:ext cx="4953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9F654F"/>
                </a:solidFill>
              </a:defRPr>
            </a:pPr>
            <a:r>
              <a:rPr sz="1350" b="1">
                <a:solidFill>
                  <a:srgbClr val="9F654F"/>
                </a:solidFill>
              </a:rPr>
              <a:t>APPLICATION DEADLINE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D84EA07-3CFF-401D-9B2E-BF0A606416A5}"/>
              </a:ext>
            </a:extLst>
          </p:cNvPr>
          <p:cNvSpPr>
            <a:spLocks noGrp="1"/>
          </p:cNvSpPr>
          <p:nvPr/>
        </p:nvSpPr>
        <p:spPr>
          <a:xfrm>
            <a:off x="11715750" y="2190750"/>
            <a:ext cx="4953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6B0F18"/>
                </a:solidFill>
              </a:defRPr>
            </a:pPr>
            <a:r>
              <a:rPr sz="2100" b="1">
                <a:solidFill>
                  <a:srgbClr val="6B0F18"/>
                </a:solidFill>
              </a:rPr>
              <a:t>申請截止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55EC78E-55B7-4523-8644-37EF93FD2331}"/>
              </a:ext>
            </a:extLst>
          </p:cNvPr>
          <p:cNvSpPr>
            <a:spLocks noGrp="1"/>
          </p:cNvSpPr>
          <p:nvPr/>
        </p:nvSpPr>
        <p:spPr>
          <a:xfrm>
            <a:off x="11715750" y="2647950"/>
            <a:ext cx="49530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6450" b="1">
                <a:solidFill>
                  <a:srgbClr val="6B0F18"/>
                </a:solidFill>
              </a:defRPr>
            </a:pPr>
            <a:r>
              <a:rPr sz="6450" b="1">
                <a:solidFill>
                  <a:srgbClr val="6B0F18"/>
                </a:solidFill>
              </a:rPr>
              <a:t>10.23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4C95CF2-272C-465D-8F0D-76C6E2CA7838}"/>
              </a:ext>
            </a:extLst>
          </p:cNvPr>
          <p:cNvSpPr>
            <a:spLocks noGrp="1"/>
          </p:cNvSpPr>
          <p:nvPr/>
        </p:nvSpPr>
        <p:spPr>
          <a:xfrm>
            <a:off x="11715750" y="3810000"/>
            <a:ext cx="4953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9F654F"/>
                </a:solidFill>
              </a:defRPr>
            </a:pPr>
            <a:r>
              <a:rPr sz="1725" b="1">
                <a:solidFill>
                  <a:srgbClr val="9F654F"/>
                </a:solidFill>
              </a:rPr>
              <a:t>民國 115 年｜星期五</a:t>
            </a:r>
          </a:p>
        </p:txBody>
      </p:sp>
      <p:sp>
        <p:nvSpPr>
          <p:cNvPr id="20" name="圓角矩形 19">
            <a:extLst>
              <a:ext uri="{FF2B5EF4-FFF2-40B4-BE49-F238E27FC236}">
                <a16:creationId xmlns:a16="http://schemas.microsoft.com/office/drawing/2014/main" id="{17300067-25AE-4260-B32F-CDFAB79F7837}"/>
              </a:ext>
            </a:extLst>
          </p:cNvPr>
          <p:cNvSpPr>
            <a:spLocks noGrp="1"/>
          </p:cNvSpPr>
          <p:nvPr/>
        </p:nvSpPr>
        <p:spPr>
          <a:xfrm>
            <a:off x="12096750" y="4438650"/>
            <a:ext cx="4191000" cy="609600"/>
          </a:xfrm>
          <a:prstGeom prst="roundRect">
            <a:avLst>
              <a:gd name="adj" fmla="val 50000"/>
            </a:avLst>
          </a:prstGeom>
          <a:solidFill>
            <a:srgbClr val="6B0F18"/>
          </a:solidFill>
          <a:ln w="0">
            <a:noFill/>
            <a:prstDash val="solid"/>
          </a:ln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6BFB611-1E8B-47B3-B50D-EDEF26CDA235}"/>
              </a:ext>
            </a:extLst>
          </p:cNvPr>
          <p:cNvSpPr>
            <a:spLocks noGrp="1"/>
          </p:cNvSpPr>
          <p:nvPr/>
        </p:nvSpPr>
        <p:spPr>
          <a:xfrm>
            <a:off x="12287250" y="4514850"/>
            <a:ext cx="3810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FFF8EF"/>
                </a:solidFill>
              </a:defRPr>
            </a:pPr>
            <a:r>
              <a:rPr sz="2025" b="1">
                <a:solidFill>
                  <a:srgbClr val="FFF8EF"/>
                </a:solidFill>
              </a:rPr>
              <a:t>中午 12:00 截止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645E3E0-6AC3-43E1-8DDD-AD97432C96A0}"/>
              </a:ext>
            </a:extLst>
          </p:cNvPr>
          <p:cNvSpPr>
            <a:spLocks noGrp="1"/>
          </p:cNvSpPr>
          <p:nvPr/>
        </p:nvSpPr>
        <p:spPr>
          <a:xfrm>
            <a:off x="11858625" y="5257800"/>
            <a:ext cx="4667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0">
                <a:solidFill>
                  <a:srgbClr val="7B6258"/>
                </a:solidFill>
              </a:defRPr>
            </a:pPr>
            <a:r>
              <a:rPr sz="1350" b="0">
                <a:solidFill>
                  <a:srgbClr val="7B6258"/>
                </a:solidFill>
              </a:rPr>
              <a:t>逾期上傳，或繳交文件不符合本案要求者，恕不受理。</a:t>
            </a:r>
          </a:p>
        </p:txBody>
      </p:sp>
      <p:pic>
        <p:nvPicPr>
          <p:cNvPr id="53" name="圖片 5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3144500" y="6019800"/>
            <a:ext cx="1733550" cy="1733550"/>
          </a:xfrm>
          <a:prstGeom prst="roundRect">
            <a:avLst>
              <a:gd name="adj" fmla="val 6593"/>
            </a:avLst>
          </a:prstGeom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AF87C676-05AF-43C1-9A82-CD337A42F1F7}"/>
              </a:ext>
            </a:extLst>
          </p:cNvPr>
          <p:cNvSpPr>
            <a:spLocks noGrp="1"/>
          </p:cNvSpPr>
          <p:nvPr/>
        </p:nvSpPr>
        <p:spPr>
          <a:xfrm>
            <a:off x="11811000" y="7848600"/>
            <a:ext cx="476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6B0F18"/>
                </a:solidFill>
              </a:defRPr>
            </a:pPr>
            <a:r>
              <a:rPr sz="1350" b="1">
                <a:solidFill>
                  <a:srgbClr val="6B0F18"/>
                </a:solidFill>
              </a:rPr>
              <a:t>掃描 QR Code｜立即查看簡章與報名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89FBEEC-17A7-4813-B1C7-8D5432F1C902}"/>
              </a:ext>
            </a:extLst>
          </p:cNvPr>
          <p:cNvSpPr>
            <a:spLocks noGrp="1"/>
          </p:cNvSpPr>
          <p:nvPr/>
        </p:nvSpPr>
        <p:spPr>
          <a:xfrm>
            <a:off x="781050" y="8934450"/>
            <a:ext cx="9715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EBCDB3"/>
                </a:solidFill>
              </a:defRPr>
            </a:pPr>
            <a:r>
              <a:rPr sz="1275" b="0">
                <a:solidFill>
                  <a:srgbClr val="EBCDB3"/>
                </a:solidFill>
              </a:rPr>
              <a:t>stss@niar.org.tw   ·   exp.stpi.narl.org.tw/project/stss/index</a:t>
            </a:r>
          </a:p>
        </p:txBody>
      </p:sp>
      <p:pic>
        <p:nvPicPr>
          <p:cNvPr id="56" name="圖片 55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82078" y="9467850"/>
            <a:ext cx="2264945" cy="457200"/>
          </a:xfrm>
          <a:prstGeom prst="rect">
            <a:avLst/>
          </a:prstGeom>
        </p:spPr>
      </p:pic>
      <p:pic>
        <p:nvPicPr>
          <p:cNvPr id="57" name="圖片 56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3714750" y="9510713"/>
            <a:ext cx="3143250" cy="371475"/>
          </a:xfrm>
          <a:prstGeom prst="rect">
            <a:avLst/>
          </a:prstGeom>
        </p:spPr>
      </p:pic>
      <p:pic>
        <p:nvPicPr>
          <p:cNvPr id="58" name="圖片 57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7181850" y="9356271"/>
            <a:ext cx="609600" cy="642257"/>
          </a:xfrm>
          <a:prstGeom prst="rect">
            <a:avLst/>
          </a:prstGeom>
        </p:spPr>
      </p:pic>
      <p:pic>
        <p:nvPicPr>
          <p:cNvPr id="59" name="圖片 58"/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8065022" y="9382125"/>
            <a:ext cx="614905" cy="647700"/>
          </a:xfrm>
          <a:prstGeom prst="rect">
            <a:avLst/>
          </a:prstGeom>
        </p:spPr>
      </p:pic>
      <p:pic>
        <p:nvPicPr>
          <p:cNvPr id="60" name="圖片 5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92338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Microsoft Office PowerPoint</Application>
  <DocSecurity>0</DocSecurity>
  <PresentationFormat>自訂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3" baseType="lpstr">
      <vt:lpstr>Calibri</vt:lpstr>
      <vt:lpstr>ChatGPT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user</cp:lastModifiedBy>
  <cp:revision>1</cp:revision>
  <dcterms:created xsi:type="dcterms:W3CDTF">2026-08-31T03:16:04Z</dcterms:created>
  <dcterms:modified xsi:type="dcterms:W3CDTF">2026-09-22T00:47:55Z</dcterms:modified>
</cp:coreProperties>
</file>